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62" r:id="rId3"/>
    <p:sldId id="293" r:id="rId4"/>
    <p:sldId id="294" r:id="rId5"/>
    <p:sldId id="301" r:id="rId6"/>
    <p:sldId id="270" r:id="rId7"/>
    <p:sldId id="271" r:id="rId8"/>
    <p:sldId id="273" r:id="rId9"/>
    <p:sldId id="274" r:id="rId10"/>
    <p:sldId id="275" r:id="rId11"/>
    <p:sldId id="276" r:id="rId12"/>
    <p:sldId id="278" r:id="rId13"/>
    <p:sldId id="279" r:id="rId14"/>
    <p:sldId id="284" r:id="rId15"/>
    <p:sldId id="287" r:id="rId16"/>
    <p:sldId id="288" r:id="rId17"/>
    <p:sldId id="299" r:id="rId18"/>
    <p:sldId id="300" r:id="rId19"/>
    <p:sldId id="289" r:id="rId20"/>
    <p:sldId id="290" r:id="rId21"/>
    <p:sldId id="291" r:id="rId22"/>
    <p:sldId id="298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Trebuchet MS" panose="020B0703020202090204" pitchFamily="34" charset="0"/>
      <p:regular r:id="rId42"/>
      <p:bold r:id="rId43"/>
      <p:italic r:id="rId44"/>
    </p:embeddedFont>
    <p:embeddedFont>
      <p:font typeface="Wingdings 3" pitchFamily="2" charset="2"/>
      <p:regular r:id="rId4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F00"/>
    <a:srgbClr val="ADDACC"/>
    <a:srgbClr val="009E73"/>
    <a:srgbClr val="0171B2"/>
    <a:srgbClr val="A9A9A9"/>
    <a:srgbClr val="ADCAE2"/>
    <a:srgbClr val="B7CBDB"/>
    <a:srgbClr val="C0C0C0"/>
    <a:srgbClr val="009000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34" autoAdjust="0"/>
    <p:restoredTop sz="96296" autoAdjust="0"/>
  </p:normalViewPr>
  <p:slideViewPr>
    <p:cSldViewPr snapToObjects="1" showGuides="1">
      <p:cViewPr>
        <p:scale>
          <a:sx n="99" d="100"/>
          <a:sy n="99" d="100"/>
        </p:scale>
        <p:origin x="1464" y="61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bg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29 March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tx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8.svg"/><Relationship Id="rId20" Type="http://schemas.openxmlformats.org/officeDocument/2006/relationships/image" Target="../media/image60.png"/><Relationship Id="rId1" Type="http://schemas.openxmlformats.org/officeDocument/2006/relationships/tags" Target="../tags/tag14.xml"/><Relationship Id="rId6" Type="http://schemas.openxmlformats.org/officeDocument/2006/relationships/image" Target="../media/image46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27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14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49.png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4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67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68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10" Type="http://schemas.openxmlformats.org/officeDocument/2006/relationships/image" Target="../media/image75.jpeg"/><Relationship Id="rId4" Type="http://schemas.openxmlformats.org/officeDocument/2006/relationships/image" Target="../media/image69.png"/><Relationship Id="rId9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.png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3B1A4E-DB1C-9A42-81B4-B3D406C0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8609F6-EB21-F34E-BC65-DC1BC462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94" y="1625117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728CA3B-5FBB-F742-933F-B5149FB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B8B110A-1134-F74D-92B0-04BD00701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3511" r="3091" b="3794"/>
          <a:stretch/>
        </p:blipFill>
        <p:spPr bwMode="auto">
          <a:xfrm>
            <a:off x="1557907" y="1196752"/>
            <a:ext cx="4813162" cy="47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25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26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DBBB0F-FB48-8F4B-BB09-0EE02B5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 bwMode="auto">
          <a:xfrm>
            <a:off x="6454452" y="1268760"/>
            <a:ext cx="5384697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57F928C-661E-B449-A70A-2F51791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C4D2D7-68D0-E749-AED2-8E330E806B42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5CAFD1-65E0-8748-AE27-ADEB82C8E7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F4D2AD-631D-144C-990F-52F6CD9DE9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B82C46-B935-754A-B5AC-A98ED7771CA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326CD5-B740-6D4D-97DA-A1138753A0A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408096-B621-7143-9A95-572A7B0E3B2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5216E1-B5F7-D44A-9548-F17A0F6D2F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B2FC4-3F40-EC4C-8B30-5040917AE4F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C9EAE1-E606-AE45-9AEA-68805F03A16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F82B7-0DB7-1343-A156-77CF12116D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A246F6-288A-D541-B5D4-0C1D4ECD75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5ADD550-76C8-8646-B77F-2999E46F98B6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F17B2CB-FA22-3947-A152-5C39333041B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62DCFD-ADC7-4C45-AF91-77342FCAF569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9EAF71-8F36-FB40-871B-D5E3A7EA30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E50F36-360C-E540-8F5F-55B28128D5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728DEB-B124-D24D-97BE-12071FBDDA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42D59FE-51F9-A240-9C35-4A654C3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4704745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4704745" y="3269256"/>
            <a:ext cx="432048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13884" y="3754876"/>
            <a:ext cx="289622" cy="1381201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874" h="2895218">
                <a:moveTo>
                  <a:pt x="185872" y="2895218"/>
                </a:moveTo>
                <a:cubicBezTo>
                  <a:pt x="151948" y="1586688"/>
                  <a:pt x="163501" y="2047446"/>
                  <a:pt x="133813" y="1604101"/>
                </a:cubicBezTo>
                <a:cubicBezTo>
                  <a:pt x="104125" y="1160755"/>
                  <a:pt x="-33821" y="485516"/>
                  <a:pt x="7742" y="235145"/>
                </a:cubicBezTo>
                <a:cubicBezTo>
                  <a:pt x="49305" y="-15226"/>
                  <a:pt x="165089" y="-5825"/>
                  <a:pt x="280874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2903" y="3754876"/>
            <a:ext cx="902791" cy="1941249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37429" y="396143"/>
                  <a:pt x="287169" y="704061"/>
                </a:cubicBezTo>
                <a:cubicBezTo>
                  <a:pt x="336909" y="1011979"/>
                  <a:pt x="452434" y="1591588"/>
                  <a:pt x="524899" y="1937408"/>
                </a:cubicBezTo>
                <a:cubicBezTo>
                  <a:pt x="597364" y="2283228"/>
                  <a:pt x="629678" y="2401486"/>
                  <a:pt x="721957" y="2778982"/>
                </a:cubicBezTo>
                <a:cubicBezTo>
                  <a:pt x="795976" y="3098806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1394003" y="1396917"/>
            <a:ext cx="0" cy="187233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 flipV="1">
            <a:off x="1303124" y="3269256"/>
            <a:ext cx="181758" cy="974803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6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60035"/>
              </a:xfrm>
              <a:prstGeom prst="rect">
                <a:avLst/>
              </a:prstGeom>
              <a:blipFill>
                <a:blip r:embed="rId5"/>
                <a:stretch>
                  <a:fillRect l="-10417" t="-3333" r="-208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D2AF1CE-D06B-A446-A281-40BC45BE608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17BD05-2B4F-9849-8822-F8404AD9CC27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C91696-8955-2D47-A664-8392D6AF3F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1F1FEF-6014-A544-A8FE-7CA601B12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4EE540-7544-B649-835D-5F7DB2A686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A1E4FE-8A3D-7142-8D41-1D1C1EE3DDD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46A604-4669-1449-8117-41BB4D24DC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F672A5-9583-B142-8ED7-4D9B6248A6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BD01FE-B60B-1E48-9983-C3678C79D62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168F0E-D548-6343-870B-0C15993016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A38D6C-A6E3-FA4A-B050-739DC9FF41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8B17C-E0D9-6947-A3A7-15F1A4A8FC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A92F47-ACC1-1548-991A-6DFC9880F17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9BD059-871B-7A4A-A2F1-E00453446C7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BA33FD-7FBE-7241-84F6-1FBD6AA6C708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9BD8FD7-EB7E-844C-B63B-0FDFD349F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0781DB-3E53-634B-A980-FB2F2279D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054F031-41E7-9240-B556-64D6BFD0B4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3EB37451-8890-344C-BC2C-D73F9AF2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4F9AD04-F12F-174E-9AB6-CC389DB27B62}"/>
              </a:ext>
            </a:extLst>
          </p:cNvPr>
          <p:cNvSpPr/>
          <p:nvPr/>
        </p:nvSpPr>
        <p:spPr bwMode="auto">
          <a:xfrm>
            <a:off x="5142155" y="1589298"/>
            <a:ext cx="182880" cy="167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6290C-2160-334F-AFDF-A7491C0ADA4E}"/>
              </a:ext>
            </a:extLst>
          </p:cNvPr>
          <p:cNvSpPr/>
          <p:nvPr/>
        </p:nvSpPr>
        <p:spPr bwMode="auto">
          <a:xfrm>
            <a:off x="5142155" y="3269256"/>
            <a:ext cx="182880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BD424-E251-9A41-BC72-992B3C3FF81A}"/>
              </a:ext>
            </a:extLst>
          </p:cNvPr>
          <p:cNvSpPr txBox="1"/>
          <p:nvPr/>
        </p:nvSpPr>
        <p:spPr>
          <a:xfrm>
            <a:off x="995750" y="1412776"/>
            <a:ext cx="4387676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3378426" y="1196752"/>
            <a:ext cx="5430974" cy="47221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0767C1-449F-FE43-B949-96F4FA63AE4F}"/>
              </a:ext>
            </a:extLst>
          </p:cNvPr>
          <p:cNvSpPr txBox="1"/>
          <p:nvPr/>
        </p:nvSpPr>
        <p:spPr>
          <a:xfrm>
            <a:off x="995750" y="1412776"/>
            <a:ext cx="4483600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995750" y="1412776"/>
            <a:ext cx="4988545" cy="4170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 and introgression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B0267-AC2C-B94C-A3A3-9FC6A8766013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A6DDD06-5F41-F94C-A23F-EE0A0CAC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F6DD067-B6DE-314E-A612-7FB34DC9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908E038-4AA5-E94B-9468-050DB700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6DA692A-942C-814E-9861-D99EAB3B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627"/>
            <a:ext cx="5446339" cy="752101"/>
          </a:xfrm>
        </p:spPr>
        <p:txBody>
          <a:bodyPr/>
          <a:lstStyle/>
          <a:p>
            <a:r>
              <a:rPr lang="en-GB" sz="4000" dirty="0"/>
              <a:t>Acknowledgements</a:t>
            </a:r>
            <a:endParaRPr lang="en-GB" sz="4000" cap="none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5662364" y="228626"/>
            <a:ext cx="633670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5446340" y="3356992"/>
            <a:ext cx="674248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5662365" y="955754"/>
            <a:ext cx="633670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latin typeface="+mn-lt"/>
              </a:rPr>
              <a:t>Mailund</a:t>
            </a:r>
            <a:r>
              <a:rPr lang="en-GB" sz="1400" dirty="0">
                <a:latin typeface="+mn-lt"/>
              </a:rPr>
              <a:t>, T., </a:t>
            </a:r>
            <a:r>
              <a:rPr lang="en-GB" sz="1400" dirty="0" err="1">
                <a:latin typeface="+mn-lt"/>
              </a:rPr>
              <a:t>Dutheil</a:t>
            </a:r>
            <a:r>
              <a:rPr lang="en-GB" sz="1400" dirty="0">
                <a:latin typeface="+mn-lt"/>
              </a:rPr>
              <a:t>, J. Y., </a:t>
            </a:r>
            <a:r>
              <a:rPr lang="en-GB" sz="1400" dirty="0" err="1">
                <a:latin typeface="+mn-lt"/>
              </a:rPr>
              <a:t>Hobolth</a:t>
            </a:r>
            <a:r>
              <a:rPr lang="en-GB" sz="1400" dirty="0">
                <a:latin typeface="+mn-lt"/>
              </a:rPr>
              <a:t>, A., </a:t>
            </a:r>
            <a:r>
              <a:rPr lang="en-GB" sz="1400" dirty="0" err="1">
                <a:latin typeface="+mn-lt"/>
              </a:rPr>
              <a:t>Lunter</a:t>
            </a:r>
            <a:r>
              <a:rPr lang="en-GB" sz="1400" dirty="0">
                <a:latin typeface="+mn-lt"/>
              </a:rPr>
              <a:t>, G., &amp; </a:t>
            </a:r>
            <a:r>
              <a:rPr lang="en-GB" sz="1400" dirty="0" err="1">
                <a:latin typeface="+mn-lt"/>
              </a:rPr>
              <a:t>Schierup</a:t>
            </a:r>
            <a:r>
              <a:rPr lang="en-GB" sz="14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400" i="1" dirty="0" err="1">
                <a:latin typeface="+mn-lt"/>
              </a:rPr>
              <a:t>PLoS</a:t>
            </a:r>
            <a:r>
              <a:rPr lang="en-GB" sz="1400" i="1" dirty="0">
                <a:latin typeface="+mn-lt"/>
              </a:rPr>
              <a:t> genetics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7</a:t>
            </a:r>
            <a:r>
              <a:rPr lang="en-GB" sz="14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400" i="1" dirty="0">
                <a:latin typeface="+mn-lt"/>
              </a:rPr>
              <a:t>Nature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475</a:t>
            </a:r>
            <a:r>
              <a:rPr lang="en-GB" sz="1400" dirty="0">
                <a:latin typeface="+mn-lt"/>
              </a:rPr>
              <a:t>(7357), 493-496.</a:t>
            </a:r>
            <a:endParaRPr lang="en-DK" sz="14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6072837" y="4132275"/>
            <a:ext cx="1444788" cy="1788786"/>
          </a:xfrm>
          <a:prstGeom prst="rect">
            <a:avLst/>
          </a:prstGeom>
        </p:spPr>
      </p:pic>
      <p:pic>
        <p:nvPicPr>
          <p:cNvPr id="1026" name="Picture 2" descr="Novo Nordisk Fonden støtter fire fremtrædende professorer - Novo Nordisk  Fonden">
            <a:extLst>
              <a:ext uri="{FF2B5EF4-FFF2-40B4-BE49-F238E27FC236}">
                <a16:creationId xmlns:a16="http://schemas.microsoft.com/office/drawing/2014/main" id="{D30F1FB3-CED5-7646-8BCD-C992150A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78" y="1115596"/>
            <a:ext cx="1228294" cy="1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ger Hobolth - Forskning - Aarhus Universitet">
            <a:extLst>
              <a:ext uri="{FF2B5EF4-FFF2-40B4-BE49-F238E27FC236}">
                <a16:creationId xmlns:a16="http://schemas.microsoft.com/office/drawing/2014/main" id="{7B502005-E310-9146-B324-D32FC4F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1105098"/>
            <a:ext cx="1228294" cy="18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1F2ADC-E155-1E46-BDF0-AB16C0FC90AB}"/>
              </a:ext>
            </a:extLst>
          </p:cNvPr>
          <p:cNvSpPr txBox="1"/>
          <p:nvPr/>
        </p:nvSpPr>
        <p:spPr>
          <a:xfrm>
            <a:off x="932151" y="3083953"/>
            <a:ext cx="171200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Mikkel H. Schierup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EB8D6-AFF9-4D43-82CA-F0814F8ECBC7}"/>
              </a:ext>
            </a:extLst>
          </p:cNvPr>
          <p:cNvSpPr txBox="1"/>
          <p:nvPr/>
        </p:nvSpPr>
        <p:spPr>
          <a:xfrm>
            <a:off x="3155066" y="3076707"/>
            <a:ext cx="128721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Asger Hobolth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305F9-9950-3444-A26F-204AF9EC17AB}"/>
              </a:ext>
            </a:extLst>
          </p:cNvPr>
          <p:cNvSpPr txBox="1"/>
          <p:nvPr/>
        </p:nvSpPr>
        <p:spPr>
          <a:xfrm>
            <a:off x="2111961" y="3777975"/>
            <a:ext cx="150047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Julien Y. Dutheil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F2789-C63B-BD43-8699-D85E8F0FFDA7}"/>
              </a:ext>
            </a:extLst>
          </p:cNvPr>
          <p:cNvSpPr txBox="1"/>
          <p:nvPr/>
        </p:nvSpPr>
        <p:spPr>
          <a:xfrm>
            <a:off x="1856807" y="5804106"/>
            <a:ext cx="20053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My colleagues at BiRC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D10FC9-815F-C546-8AD7-BB4BDAC4C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12" y="4417629"/>
            <a:ext cx="4294213" cy="12680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519C2D-F583-A04E-A968-F3F4F53F87D1}"/>
              </a:ext>
            </a:extLst>
          </p:cNvPr>
          <p:cNvGrpSpPr/>
          <p:nvPr/>
        </p:nvGrpSpPr>
        <p:grpSpPr>
          <a:xfrm>
            <a:off x="7750596" y="3985265"/>
            <a:ext cx="4032448" cy="1955279"/>
            <a:chOff x="8172919" y="4181694"/>
            <a:chExt cx="4032448" cy="195527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B8BB0-E6FF-A045-BA6B-F265F8FD1FE7}"/>
                </a:ext>
              </a:extLst>
            </p:cNvPr>
            <p:cNvSpPr/>
            <p:nvPr/>
          </p:nvSpPr>
          <p:spPr>
            <a:xfrm>
              <a:off x="8172919" y="4181694"/>
              <a:ext cx="4032448" cy="1955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Iker Rivas-González – PhD Student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Bioinformatics Research Centre (</a:t>
              </a:r>
              <a:r>
                <a:rPr lang="en-GB" sz="1600" dirty="0" err="1">
                  <a:latin typeface="+mn-lt"/>
                </a:rPr>
                <a:t>BiRC</a:t>
              </a:r>
              <a:r>
                <a:rPr lang="en-GB" sz="1600" dirty="0">
                  <a:latin typeface="+mn-lt"/>
                </a:rPr>
                <a:t>)   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600" dirty="0">
                  <a:latin typeface="+mn-lt"/>
                </a:rPr>
                <a:t>Aarhus University</a:t>
              </a:r>
            </a:p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     </a:t>
              </a:r>
              <a:r>
                <a:rPr lang="en-GB" sz="1600" dirty="0" err="1">
                  <a:latin typeface="+mn-lt"/>
                </a:rPr>
                <a:t>irg@birc.au.dk</a:t>
              </a:r>
              <a:r>
                <a:rPr lang="en-GB" sz="1600" dirty="0">
                  <a:latin typeface="+mn-lt"/>
                </a:rPr>
                <a:t>          @</a:t>
              </a:r>
              <a:r>
                <a:rPr lang="en-GB" sz="1600" dirty="0" err="1">
                  <a:latin typeface="+mn-lt"/>
                </a:rPr>
                <a:t>irg_bio</a:t>
              </a:r>
              <a:endParaRPr lang="en-GB" sz="1600" dirty="0">
                <a:latin typeface="+mn-lt"/>
              </a:endParaRPr>
            </a:p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     t11-rivas-gonzález-phylogenetically</a:t>
              </a: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3752C27-E7EA-1C4A-9D3B-36919FE22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6578" y="5402714"/>
              <a:ext cx="230597" cy="189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il Logo Stock-vektor (royaltyfri) 468389300">
              <a:extLst>
                <a:ext uri="{FF2B5EF4-FFF2-40B4-BE49-F238E27FC236}">
                  <a16:creationId xmlns:a16="http://schemas.microsoft.com/office/drawing/2014/main" id="{B0B20B2A-9F8B-104A-912A-C6C0D1E967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 bwMode="auto">
            <a:xfrm>
              <a:off x="8231794" y="5368938"/>
              <a:ext cx="299399" cy="24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Slack sparks further outrage with tweak to new logo | Creative Bloq">
            <a:extLst>
              <a:ext uri="{FF2B5EF4-FFF2-40B4-BE49-F238E27FC236}">
                <a16:creationId xmlns:a16="http://schemas.microsoft.com/office/drawing/2014/main" id="{4C0C8892-C0FD-5E4C-9AFC-B18CEEC77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r="22234"/>
          <a:stretch/>
        </p:blipFill>
        <p:spPr bwMode="auto">
          <a:xfrm>
            <a:off x="7843421" y="5629417"/>
            <a:ext cx="237804" cy="24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92E832-CE0A-FA42-8987-67FC4D5D5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A50CB-414F-D74D-B31A-2C31FB92B7CA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406640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124744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438167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1053852" y="1397151"/>
            <a:ext cx="10292107" cy="3544017"/>
            <a:chOff x="553410" y="1253135"/>
            <a:chExt cx="8702161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72016" cy="354200"/>
              </a:xfrm>
              <a:prstGeom prst="rect">
                <a:avLst/>
              </a:prstGeom>
              <a:blipFill>
                <a:blip r:embed="rId12"/>
                <a:stretch>
                  <a:fillRect l="-10870" t="-3448" r="-2174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4742506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6" y="1427005"/>
                <a:ext cx="572208" cy="357085"/>
              </a:xfrm>
              <a:prstGeom prst="rect">
                <a:avLst/>
              </a:prstGeom>
              <a:blipFill>
                <a:blip r:embed="rId13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6977299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99" y="1422135"/>
                <a:ext cx="572208" cy="357085"/>
              </a:xfrm>
              <a:prstGeom prst="rect">
                <a:avLst/>
              </a:prstGeom>
              <a:blipFill>
                <a:blip r:embed="rId14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9263065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065" y="1428839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4303522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4303522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4303522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4303521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4299273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4299273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6548703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6548703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6548703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6548702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6544454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6544454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8813738" y="3537480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881373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881373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8813737" y="280004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880948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880948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16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3849521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3745326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6076934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5972739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8336343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8232148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93663" y="1644024"/>
            <a:ext cx="458159" cy="6336211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/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blipFill>
                <a:blip r:embed="rId17"/>
                <a:stretch>
                  <a:fillRect l="-631" t="-2128" r="-631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F29241-4E1E-A14E-B76B-F917456AB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Macintosh PowerPoint</Application>
  <PresentationFormat>Custom</PresentationFormat>
  <Paragraphs>226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AU Passata Light</vt:lpstr>
      <vt:lpstr>Trebuchet MS</vt:lpstr>
      <vt:lpstr>Georgia</vt:lpstr>
      <vt:lpstr>AU Peto</vt:lpstr>
      <vt:lpstr>Wingdings 3</vt:lpstr>
      <vt:lpstr>Cambria Math</vt:lpstr>
      <vt:lpstr>Calibri</vt:lpstr>
      <vt:lpstr>Arial</vt:lpstr>
      <vt:lpstr>AU Passata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Discussion</vt:lpstr>
      <vt:lpstr>Discussion</vt:lpstr>
      <vt:lpstr>Discussion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2022-03-26T18:49:09Z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